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62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gp.csp.org.u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128215"/>
          </a:xfrm>
        </p:spPr>
        <p:txBody>
          <a:bodyPr/>
          <a:lstStyle/>
          <a:p>
            <a:r>
              <a:rPr lang="en-GB" dirty="0">
                <a:cs typeface="Arial" panose="020B0604020202020204" pitchFamily="34" charset="0"/>
              </a:rPr>
              <a:t>Pelvic health </a:t>
            </a:r>
            <a:r>
              <a:rPr lang="en-GB" dirty="0" err="1">
                <a:cs typeface="Arial" panose="020B0604020202020204" pitchFamily="34" charset="0"/>
              </a:rPr>
              <a:t>physiotherApy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+mj-lt"/>
                <a:cs typeface="Arial" panose="020B0604020202020204" pitchFamily="34" charset="0"/>
              </a:rPr>
              <a:t>Myra Robson</a:t>
            </a:r>
          </a:p>
          <a:p>
            <a:r>
              <a:rPr lang="en-GB" dirty="0">
                <a:latin typeface="+mj-lt"/>
                <a:cs typeface="Arial" panose="020B0604020202020204" pitchFamily="34" charset="0"/>
              </a:rPr>
              <a:t>Senior pelvic health physiotherapist</a:t>
            </a:r>
          </a:p>
        </p:txBody>
      </p:sp>
    </p:spTree>
    <p:extLst>
      <p:ext uri="{BB962C8B-B14F-4D97-AF65-F5344CB8AC3E}">
        <p14:creationId xmlns:p14="http://schemas.microsoft.com/office/powerpoint/2010/main" val="2974694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Normal bowel habits are emptying three times a day to three times a week</a:t>
            </a:r>
          </a:p>
          <a:p>
            <a:r>
              <a:rPr lang="en-GB" dirty="0"/>
              <a:t>Diet and fluid intake is a significant factor</a:t>
            </a:r>
          </a:p>
          <a:p>
            <a:r>
              <a:rPr lang="en-GB" dirty="0"/>
              <a:t>Poor anal relaxation and slow gut transit can also contribute</a:t>
            </a:r>
          </a:p>
          <a:p>
            <a:r>
              <a:rPr lang="en-GB" dirty="0"/>
              <a:t>Assess with bowel diary</a:t>
            </a:r>
          </a:p>
          <a:p>
            <a:r>
              <a:rPr lang="en-GB" dirty="0"/>
              <a:t>Treat with PFM </a:t>
            </a:r>
            <a:r>
              <a:rPr lang="en-GB" dirty="0" err="1"/>
              <a:t>downtraining</a:t>
            </a:r>
            <a:r>
              <a:rPr lang="en-GB" dirty="0"/>
              <a:t>, bowel retraining, temporary laxatives, good posture when emptying, general exercise</a:t>
            </a:r>
          </a:p>
          <a:p>
            <a:r>
              <a:rPr lang="en-GB" dirty="0"/>
              <a:t>Biofeedback</a:t>
            </a:r>
          </a:p>
        </p:txBody>
      </p:sp>
    </p:spTree>
    <p:extLst>
      <p:ext uri="{BB962C8B-B14F-4D97-AF65-F5344CB8AC3E}">
        <p14:creationId xmlns:p14="http://schemas.microsoft.com/office/powerpoint/2010/main" val="382909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Pelvic organ prolapse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 fontScale="92500" lnSpcReduction="20000"/>
          </a:bodyPr>
          <a:lstStyle/>
          <a:p>
            <a:r>
              <a:rPr lang="en-GB" cap="none" dirty="0"/>
              <a:t>Bladder, uterus and/or bowel</a:t>
            </a:r>
          </a:p>
          <a:p>
            <a:r>
              <a:rPr lang="en-GB" cap="none" dirty="0"/>
              <a:t>Caused by pregnancy, childbirth, obesity, chest conditions, constipation, heavy lifting</a:t>
            </a:r>
          </a:p>
          <a:p>
            <a:r>
              <a:rPr lang="en-GB" cap="none" dirty="0"/>
              <a:t>Must be treated if stops bladder emptying or risk of ulceration</a:t>
            </a:r>
          </a:p>
          <a:p>
            <a:r>
              <a:rPr lang="en-GB" cap="none" dirty="0"/>
              <a:t>Can be reduced with PFME</a:t>
            </a:r>
          </a:p>
          <a:p>
            <a:r>
              <a:rPr lang="en-GB" cap="none" dirty="0"/>
              <a:t>May be preventable with PFME</a:t>
            </a:r>
          </a:p>
          <a:p>
            <a:r>
              <a:rPr lang="en-GB" cap="none" dirty="0"/>
              <a:t>Pessaries work in 70-90% of people</a:t>
            </a:r>
          </a:p>
          <a:p>
            <a:r>
              <a:rPr lang="en-GB" cap="none" dirty="0"/>
              <a:t>Adaptations to sport and supportive garments help</a:t>
            </a:r>
          </a:p>
          <a:p>
            <a:r>
              <a:rPr lang="en-GB" cap="none" dirty="0"/>
              <a:t>Surgery has a 20-30% failure rate</a:t>
            </a:r>
          </a:p>
          <a:p>
            <a:r>
              <a:rPr lang="en-GB" cap="none" dirty="0"/>
              <a:t>Mesh in difficult cases – currently very controversial</a:t>
            </a:r>
          </a:p>
        </p:txBody>
      </p:sp>
    </p:spTree>
    <p:extLst>
      <p:ext uri="{BB962C8B-B14F-4D97-AF65-F5344CB8AC3E}">
        <p14:creationId xmlns:p14="http://schemas.microsoft.com/office/powerpoint/2010/main" val="280215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prpgp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Common in pregnancy</a:t>
            </a:r>
          </a:p>
          <a:p>
            <a:r>
              <a:rPr lang="en-GB" dirty="0"/>
              <a:t>Poor evidence base for physiotherapy</a:t>
            </a:r>
          </a:p>
          <a:p>
            <a:r>
              <a:rPr lang="en-GB" dirty="0" err="1"/>
              <a:t>Tubigrip</a:t>
            </a:r>
            <a:r>
              <a:rPr lang="en-GB" dirty="0"/>
              <a:t> as good as more expensive support belts</a:t>
            </a:r>
          </a:p>
          <a:p>
            <a:r>
              <a:rPr lang="en-GB" dirty="0"/>
              <a:t>Exercises, group sessions and advice best interventions</a:t>
            </a:r>
          </a:p>
          <a:p>
            <a:r>
              <a:rPr lang="en-GB" dirty="0"/>
              <a:t>Should be clear by six weeks post-</a:t>
            </a:r>
            <a:r>
              <a:rPr lang="en-GB" dirty="0" err="1"/>
              <a:t>natally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40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Rectus diastasis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Gap in the </a:t>
            </a:r>
            <a:r>
              <a:rPr lang="en-GB" cap="none" dirty="0" err="1"/>
              <a:t>linea</a:t>
            </a:r>
            <a:r>
              <a:rPr lang="en-GB" cap="none" dirty="0"/>
              <a:t> alba</a:t>
            </a:r>
          </a:p>
          <a:p>
            <a:r>
              <a:rPr lang="en-GB" cap="none" dirty="0"/>
              <a:t>Common in pregnancy to some extent</a:t>
            </a:r>
          </a:p>
          <a:p>
            <a:r>
              <a:rPr lang="en-GB" cap="none" dirty="0"/>
              <a:t>Causes significant distress with women looking pregnant</a:t>
            </a:r>
          </a:p>
          <a:p>
            <a:r>
              <a:rPr lang="en-GB" cap="none" dirty="0"/>
              <a:t>Core stability, support brace and gradual return to controlled functional exercises are key</a:t>
            </a:r>
          </a:p>
          <a:p>
            <a:r>
              <a:rPr lang="en-GB" cap="none" dirty="0"/>
              <a:t>Force closure more important than reducing gap</a:t>
            </a:r>
          </a:p>
          <a:p>
            <a:r>
              <a:rPr lang="en-GB" cap="none" dirty="0"/>
              <a:t>Surgery may be required</a:t>
            </a:r>
          </a:p>
          <a:p>
            <a:r>
              <a:rPr lang="en-GB" cap="none" dirty="0"/>
              <a:t>Limited evidence base</a:t>
            </a:r>
          </a:p>
        </p:txBody>
      </p:sp>
    </p:spTree>
    <p:extLst>
      <p:ext uri="{BB962C8B-B14F-4D97-AF65-F5344CB8AC3E}">
        <p14:creationId xmlns:p14="http://schemas.microsoft.com/office/powerpoint/2010/main" val="378809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Persistent pelvic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Common presentation in 20-40 age group</a:t>
            </a:r>
          </a:p>
          <a:p>
            <a:r>
              <a:rPr lang="en-GB" dirty="0"/>
              <a:t>Often starts with something like miscarriage, endometriosis, fibroids, prostatitis</a:t>
            </a:r>
          </a:p>
          <a:p>
            <a:r>
              <a:rPr lang="en-GB" dirty="0"/>
              <a:t>25% connected with trauma in some way</a:t>
            </a:r>
          </a:p>
          <a:p>
            <a:r>
              <a:rPr lang="en-GB" dirty="0"/>
              <a:t>Pain between umbilicus and perineum</a:t>
            </a:r>
          </a:p>
          <a:p>
            <a:r>
              <a:rPr lang="en-GB" dirty="0"/>
              <a:t>Needs MDT approach</a:t>
            </a:r>
          </a:p>
          <a:p>
            <a:r>
              <a:rPr lang="en-GB" dirty="0"/>
              <a:t>Mindfulness, pacing, winding down CNS, sleep, nutrition are all key</a:t>
            </a:r>
          </a:p>
          <a:p>
            <a:r>
              <a:rPr lang="en-GB" dirty="0"/>
              <a:t>Pelvic floor </a:t>
            </a:r>
            <a:r>
              <a:rPr lang="en-GB" dirty="0" err="1"/>
              <a:t>downtraining</a:t>
            </a:r>
            <a:r>
              <a:rPr lang="en-GB" dirty="0"/>
              <a:t>, trigger points and </a:t>
            </a:r>
            <a:r>
              <a:rPr lang="en-GB" dirty="0" err="1"/>
              <a:t>therawand</a:t>
            </a:r>
            <a:r>
              <a:rPr lang="en-GB" dirty="0"/>
              <a:t> can all help</a:t>
            </a:r>
          </a:p>
          <a:p>
            <a:r>
              <a:rPr lang="en-GB" dirty="0"/>
              <a:t>Subsets include </a:t>
            </a:r>
            <a:r>
              <a:rPr lang="en-GB" dirty="0" err="1"/>
              <a:t>vulval</a:t>
            </a:r>
            <a:r>
              <a:rPr lang="en-GB" dirty="0"/>
              <a:t> pain and sexual dysfunction</a:t>
            </a:r>
          </a:p>
        </p:txBody>
      </p:sp>
    </p:spTree>
    <p:extLst>
      <p:ext uri="{BB962C8B-B14F-4D97-AF65-F5344CB8AC3E}">
        <p14:creationId xmlns:p14="http://schemas.microsoft.com/office/powerpoint/2010/main" val="572366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553202"/>
            <a:ext cx="10364451" cy="1596177"/>
          </a:xfrm>
        </p:spPr>
        <p:txBody>
          <a:bodyPr/>
          <a:lstStyle/>
          <a:p>
            <a:r>
              <a:rPr lang="en-GB" dirty="0"/>
              <a:t>Pelvic floor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Subjective history</a:t>
            </a:r>
          </a:p>
          <a:p>
            <a:r>
              <a:rPr lang="en-GB" cap="none" dirty="0"/>
              <a:t>Internal assessment – VE/AR</a:t>
            </a:r>
          </a:p>
          <a:p>
            <a:r>
              <a:rPr lang="en-GB" cap="none" dirty="0"/>
              <a:t>Consent and chaperone issues</a:t>
            </a:r>
          </a:p>
          <a:p>
            <a:r>
              <a:rPr lang="en-GB" cap="none" dirty="0"/>
              <a:t>Bladder and bowel diaries</a:t>
            </a:r>
          </a:p>
          <a:p>
            <a:r>
              <a:rPr lang="en-GB" dirty="0"/>
              <a:t>Ultrasound</a:t>
            </a:r>
          </a:p>
          <a:p>
            <a:r>
              <a:rPr lang="en-GB" cap="none" dirty="0"/>
              <a:t>Biofeedback</a:t>
            </a:r>
          </a:p>
          <a:p>
            <a:r>
              <a:rPr lang="en-GB" dirty="0"/>
              <a:t>Relevant MSK tests</a:t>
            </a:r>
            <a:endParaRPr lang="en-GB" cap="none" dirty="0"/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152034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“Perfect” score for pelvic floor muscle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15656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50850" algn="l"/>
              </a:tabLst>
            </a:pPr>
            <a:r>
              <a:rPr lang="en-GB" cap="none" dirty="0"/>
              <a:t>P	= power (0-5)</a:t>
            </a:r>
          </a:p>
          <a:p>
            <a:pPr>
              <a:tabLst>
                <a:tab pos="450850" algn="l"/>
              </a:tabLst>
            </a:pPr>
            <a:r>
              <a:rPr lang="en-GB" cap="none" dirty="0"/>
              <a:t>E	= endurance (10sec with 4 sec rest)</a:t>
            </a:r>
          </a:p>
          <a:p>
            <a:pPr>
              <a:tabLst>
                <a:tab pos="450850" algn="l"/>
              </a:tabLst>
            </a:pPr>
            <a:r>
              <a:rPr lang="en-GB" dirty="0"/>
              <a:t>R	</a:t>
            </a:r>
            <a:r>
              <a:rPr lang="en-GB" cap="none" dirty="0"/>
              <a:t>= repetitions (10 with no more than 50% loss of power)</a:t>
            </a:r>
          </a:p>
          <a:p>
            <a:pPr>
              <a:tabLst>
                <a:tab pos="450850" algn="l"/>
              </a:tabLst>
            </a:pPr>
            <a:r>
              <a:rPr lang="en-GB" dirty="0"/>
              <a:t>F	</a:t>
            </a:r>
            <a:r>
              <a:rPr lang="en-GB" cap="none" dirty="0"/>
              <a:t>= fast (10 at 1 per second)</a:t>
            </a:r>
          </a:p>
          <a:p>
            <a:pPr>
              <a:tabLst>
                <a:tab pos="450850" algn="l"/>
              </a:tabLst>
            </a:pPr>
            <a:r>
              <a:rPr lang="en-GB" cap="none" dirty="0"/>
              <a:t>E	= elevation of posterior vaginal wall</a:t>
            </a:r>
          </a:p>
          <a:p>
            <a:pPr>
              <a:tabLst>
                <a:tab pos="450850" algn="l"/>
              </a:tabLst>
            </a:pPr>
            <a:r>
              <a:rPr lang="en-GB" cap="none" dirty="0"/>
              <a:t>C	= co-contraction (T Abs)</a:t>
            </a:r>
          </a:p>
          <a:p>
            <a:pPr>
              <a:tabLst>
                <a:tab pos="450850" algn="l"/>
              </a:tabLst>
            </a:pPr>
            <a:r>
              <a:rPr lang="en-GB" cap="none" dirty="0"/>
              <a:t>T	= timing (with cough)</a:t>
            </a:r>
          </a:p>
          <a:p>
            <a:pPr>
              <a:tabLst>
                <a:tab pos="450850" algn="l"/>
              </a:tabLst>
            </a:pPr>
            <a:endParaRPr lang="en-GB" sz="300" cap="none" dirty="0"/>
          </a:p>
          <a:p>
            <a:r>
              <a:rPr lang="en-GB" cap="none" dirty="0"/>
              <a:t>Also test “The Knack” and relaxation</a:t>
            </a:r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1359301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ICIQ-UI (short form)</a:t>
            </a:r>
          </a:p>
          <a:p>
            <a:r>
              <a:rPr lang="en-GB" dirty="0"/>
              <a:t>ICIQ-B</a:t>
            </a:r>
          </a:p>
          <a:p>
            <a:r>
              <a:rPr lang="en-GB" dirty="0"/>
              <a:t>King’s prolapse score</a:t>
            </a:r>
          </a:p>
          <a:p>
            <a:r>
              <a:rPr lang="en-GB" dirty="0"/>
              <a:t>Pain catastrophizing scale</a:t>
            </a:r>
          </a:p>
          <a:p>
            <a:r>
              <a:rPr lang="en-GB" dirty="0"/>
              <a:t>Quality of life measures</a:t>
            </a:r>
          </a:p>
        </p:txBody>
      </p:sp>
    </p:spTree>
    <p:extLst>
      <p:ext uri="{BB962C8B-B14F-4D97-AF65-F5344CB8AC3E}">
        <p14:creationId xmlns:p14="http://schemas.microsoft.com/office/powerpoint/2010/main" val="2501247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pfme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Cornerstone of pelvic health physiotherapy</a:t>
            </a:r>
          </a:p>
          <a:p>
            <a:r>
              <a:rPr lang="en-GB" cap="none" dirty="0" err="1"/>
              <a:t>Downtraining</a:t>
            </a:r>
            <a:r>
              <a:rPr lang="en-GB" cap="none" dirty="0"/>
              <a:t> and relaxation just as important as training strength/endurance/speed and function</a:t>
            </a:r>
          </a:p>
          <a:p>
            <a:r>
              <a:rPr lang="en-GB" cap="none" dirty="0"/>
              <a:t>Excellent evidence base – 3 times a day as prevention and 6 times a day if symptomatic</a:t>
            </a:r>
          </a:p>
          <a:p>
            <a:r>
              <a:rPr lang="en-GB" cap="none" dirty="0"/>
              <a:t>Adherence is a significant problem</a:t>
            </a:r>
          </a:p>
          <a:p>
            <a:r>
              <a:rPr lang="en-GB" cap="none" dirty="0"/>
              <a:t>Difficult muscles to get to grips with!</a:t>
            </a:r>
          </a:p>
          <a:p>
            <a:r>
              <a:rPr lang="en-GB" cap="none" dirty="0" err="1"/>
              <a:t>Squeezy</a:t>
            </a:r>
            <a:r>
              <a:rPr lang="en-GB" cap="none" dirty="0"/>
              <a:t> app (www.squeezyapp.co.uk)</a:t>
            </a:r>
          </a:p>
        </p:txBody>
      </p:sp>
    </p:spTree>
    <p:extLst>
      <p:ext uri="{BB962C8B-B14F-4D97-AF65-F5344CB8AC3E}">
        <p14:creationId xmlns:p14="http://schemas.microsoft.com/office/powerpoint/2010/main" val="2830651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cap="none" dirty="0"/>
              <a:t>Supportive sportswear </a:t>
            </a:r>
            <a:r>
              <a:rPr lang="en-GB" cap="none" dirty="0" err="1"/>
              <a:t>eg</a:t>
            </a:r>
            <a:r>
              <a:rPr lang="en-GB" cap="none" dirty="0"/>
              <a:t> EVB shorts</a:t>
            </a:r>
          </a:p>
          <a:p>
            <a:r>
              <a:rPr lang="en-GB" cap="none" dirty="0"/>
              <a:t>Protective underwear </a:t>
            </a:r>
            <a:r>
              <a:rPr lang="en-GB" cap="none" dirty="0" err="1"/>
              <a:t>eg</a:t>
            </a:r>
            <a:r>
              <a:rPr lang="en-GB" cap="none" dirty="0"/>
              <a:t> “Pretty Clever Pants” for small leaks and </a:t>
            </a:r>
            <a:r>
              <a:rPr lang="en-GB" cap="none" dirty="0" err="1"/>
              <a:t>Protech</a:t>
            </a:r>
            <a:r>
              <a:rPr lang="en-GB" cap="none" dirty="0"/>
              <a:t> pants for large ones</a:t>
            </a:r>
          </a:p>
          <a:p>
            <a:r>
              <a:rPr lang="en-GB" cap="none" dirty="0"/>
              <a:t>Pessaries for prolapse</a:t>
            </a:r>
          </a:p>
          <a:p>
            <a:r>
              <a:rPr lang="en-GB" cap="none" dirty="0"/>
              <a:t>Cones, electrical stimulation, </a:t>
            </a:r>
            <a:r>
              <a:rPr lang="en-GB" cap="none" dirty="0" err="1"/>
              <a:t>Pelviva</a:t>
            </a:r>
            <a:r>
              <a:rPr lang="en-GB" cap="none" dirty="0"/>
              <a:t>, </a:t>
            </a:r>
            <a:r>
              <a:rPr lang="en-GB" cap="none" dirty="0" err="1"/>
              <a:t>Elvie</a:t>
            </a:r>
            <a:r>
              <a:rPr lang="en-GB" cap="none" dirty="0"/>
              <a:t> and </a:t>
            </a:r>
            <a:r>
              <a:rPr lang="en-GB" cap="none" dirty="0" err="1"/>
              <a:t>Vibrance</a:t>
            </a:r>
            <a:r>
              <a:rPr lang="en-GB" cap="none" dirty="0"/>
              <a:t> for PFME</a:t>
            </a:r>
          </a:p>
          <a:p>
            <a:r>
              <a:rPr lang="en-GB" cap="none" dirty="0" err="1"/>
              <a:t>Femmeze</a:t>
            </a:r>
            <a:r>
              <a:rPr lang="en-GB" cap="none" dirty="0"/>
              <a:t> to help bowel emptying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Squatty Potty for position on toilet</a:t>
            </a:r>
          </a:p>
          <a:p>
            <a:r>
              <a:rPr lang="en-GB" cap="none" dirty="0" err="1"/>
              <a:t>Shewee</a:t>
            </a:r>
            <a:r>
              <a:rPr lang="en-GB" cap="none" dirty="0"/>
              <a:t> for overactive bladders and festivals!</a:t>
            </a:r>
          </a:p>
          <a:p>
            <a:r>
              <a:rPr lang="en-GB" cap="none" dirty="0"/>
              <a:t>Dilators, </a:t>
            </a:r>
            <a:r>
              <a:rPr lang="en-GB" cap="none" dirty="0" err="1"/>
              <a:t>therawand</a:t>
            </a:r>
            <a:r>
              <a:rPr lang="en-GB" cap="none" dirty="0"/>
              <a:t> and lubricants for pain</a:t>
            </a:r>
          </a:p>
          <a:p>
            <a:r>
              <a:rPr lang="en-GB" cap="none" dirty="0"/>
              <a:t>Anal plugs for anal incontinence</a:t>
            </a:r>
          </a:p>
          <a:p>
            <a:r>
              <a:rPr lang="en-GB" cap="none" dirty="0"/>
              <a:t>Containment products should only be a short-term solution if possible!</a:t>
            </a:r>
          </a:p>
          <a:p>
            <a:r>
              <a:rPr lang="en-GB" cap="none" dirty="0"/>
              <a:t>And many </a:t>
            </a:r>
            <a:r>
              <a:rPr lang="en-GB" cap="none" dirty="0" err="1"/>
              <a:t>many</a:t>
            </a:r>
            <a:r>
              <a:rPr lang="en-GB" cap="none" dirty="0"/>
              <a:t> more…….</a:t>
            </a:r>
          </a:p>
          <a:p>
            <a:endParaRPr lang="en-GB" cap="none" dirty="0"/>
          </a:p>
          <a:p>
            <a:endParaRPr lang="en-GB" cap="non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5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cap="none" dirty="0">
                <a:cs typeface="Arial" panose="020B0604020202020204" pitchFamily="34" charset="0"/>
              </a:rPr>
              <a:t>Over 45,000 physios in the UK</a:t>
            </a:r>
          </a:p>
          <a:p>
            <a:r>
              <a:rPr lang="en-GB" dirty="0">
                <a:cs typeface="Arial" panose="020B0604020202020204" pitchFamily="34" charset="0"/>
              </a:rPr>
              <a:t>8</a:t>
            </a:r>
            <a:r>
              <a:rPr lang="en-GB" cap="none" dirty="0">
                <a:cs typeface="Arial" panose="020B0604020202020204" pitchFamily="34" charset="0"/>
              </a:rPr>
              <a:t>00 plus in pelvic health!</a:t>
            </a:r>
          </a:p>
          <a:p>
            <a:r>
              <a:rPr lang="en-GB" cap="none" dirty="0">
                <a:cs typeface="Arial" panose="020B0604020202020204" pitchFamily="34" charset="0"/>
              </a:rPr>
              <a:t>Specialist interest group is POGP (pelvic, obstetric and gynaecological physiotherapy)</a:t>
            </a:r>
          </a:p>
          <a:p>
            <a:r>
              <a:rPr lang="en-GB" cap="none" dirty="0">
                <a:cs typeface="Arial" panose="020B0604020202020204" pitchFamily="34" charset="0"/>
                <a:hlinkClick r:id="rId2"/>
              </a:rPr>
              <a:t>www.pogp.csp.org.uk</a:t>
            </a:r>
            <a:endParaRPr lang="en-GB" cap="none" dirty="0">
              <a:cs typeface="Arial" panose="020B0604020202020204" pitchFamily="34" charset="0"/>
            </a:endParaRPr>
          </a:p>
          <a:p>
            <a:r>
              <a:rPr lang="en-GB" cap="none" dirty="0">
                <a:cs typeface="Arial" panose="020B0604020202020204" pitchFamily="34" charset="0"/>
              </a:rPr>
              <a:t>Not taught at undergraduate level</a:t>
            </a:r>
          </a:p>
          <a:p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4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Happy bladders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/>
          </a:bodyPr>
          <a:lstStyle/>
          <a:p>
            <a:r>
              <a:rPr lang="en-GB" cap="none" dirty="0"/>
              <a:t>Drink 1.5-2l per day</a:t>
            </a:r>
          </a:p>
          <a:p>
            <a:r>
              <a:rPr lang="en-GB" cap="none" dirty="0"/>
              <a:t>Avoid drinking three hours prior to bedtime</a:t>
            </a:r>
          </a:p>
          <a:p>
            <a:r>
              <a:rPr lang="en-GB" cap="none" dirty="0"/>
              <a:t>Reduce or eliminate aggravating drinks – caffeine, green tea, decaffeinated drinks, fizzy drinks, aspartame drinks, juices, squashes and alcohol</a:t>
            </a:r>
          </a:p>
          <a:p>
            <a:r>
              <a:rPr lang="en-GB" cap="none" dirty="0"/>
              <a:t>Peppermint tea, chamomile tea, water and milk are bladder friendly</a:t>
            </a:r>
          </a:p>
          <a:p>
            <a:r>
              <a:rPr lang="en-GB" cap="none" dirty="0"/>
              <a:t>Citrus can aggravate and no evidence that cranberry juice helps infections!</a:t>
            </a:r>
          </a:p>
          <a:p>
            <a:r>
              <a:rPr lang="en-GB" dirty="0"/>
              <a:t>Avoid emptying bladder “just in case”</a:t>
            </a:r>
          </a:p>
          <a:p>
            <a:r>
              <a:rPr lang="en-GB" cap="none" dirty="0"/>
              <a:t>Don’t hover over toilet seats</a:t>
            </a:r>
          </a:p>
        </p:txBody>
      </p:sp>
    </p:spTree>
    <p:extLst>
      <p:ext uri="{BB962C8B-B14F-4D97-AF65-F5344CB8AC3E}">
        <p14:creationId xmlns:p14="http://schemas.microsoft.com/office/powerpoint/2010/main" val="1318309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Happy bowels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Three times a day to three times a week to empty</a:t>
            </a:r>
          </a:p>
          <a:p>
            <a:r>
              <a:rPr lang="en-GB" cap="none" dirty="0"/>
              <a:t>Morning routine – go 20 minutes after breakfast and a hot coffee/lemon drink</a:t>
            </a:r>
          </a:p>
          <a:p>
            <a:r>
              <a:rPr lang="en-GB" cap="none" dirty="0"/>
              <a:t>Take your time</a:t>
            </a:r>
          </a:p>
          <a:p>
            <a:r>
              <a:rPr lang="en-GB" cap="none" dirty="0"/>
              <a:t>Listen to the “call to stool”</a:t>
            </a:r>
          </a:p>
          <a:p>
            <a:r>
              <a:rPr lang="en-GB" dirty="0"/>
              <a:t>Eat sweetcorn to check your transit time</a:t>
            </a:r>
          </a:p>
          <a:p>
            <a:r>
              <a:rPr lang="en-GB" cap="none" dirty="0"/>
              <a:t>Position on toilet can make a difference – feet on stool and lean elbows on knees</a:t>
            </a:r>
          </a:p>
          <a:p>
            <a:r>
              <a:rPr lang="en-GB" dirty="0"/>
              <a:t>Brace but don’t strain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247161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thoughts….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cap="none" dirty="0"/>
              <a:t>Pelvic health dysfunctions can have a hugely negative effect on people’s quality of life</a:t>
            </a:r>
          </a:p>
          <a:p>
            <a:r>
              <a:rPr lang="en-GB" dirty="0"/>
              <a:t>Ask when you can and encourage people to go forwards for assessment and treatment</a:t>
            </a:r>
          </a:p>
          <a:p>
            <a:r>
              <a:rPr lang="en-GB" cap="none" dirty="0"/>
              <a:t>We can all work towards breaking the taboos!</a:t>
            </a:r>
          </a:p>
          <a:p>
            <a:endParaRPr lang="en-GB" dirty="0"/>
          </a:p>
          <a:p>
            <a:r>
              <a:rPr lang="en-GB" cap="none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4070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cs typeface="Arial" panose="020B0604020202020204" pitchFamily="34" charset="0"/>
              </a:rPr>
              <a:t>Overview of the field of pelvic health physiotherapy</a:t>
            </a:r>
          </a:p>
          <a:p>
            <a:r>
              <a:rPr lang="en-GB" dirty="0">
                <a:cs typeface="Arial" panose="020B0604020202020204" pitchFamily="34" charset="0"/>
              </a:rPr>
              <a:t>Overview of conditions and treatments</a:t>
            </a:r>
          </a:p>
          <a:p>
            <a:r>
              <a:rPr lang="en-GB" dirty="0">
                <a:cs typeface="Arial" panose="020B0604020202020204" pitchFamily="34" charset="0"/>
              </a:rPr>
              <a:t>Understand the overlap into MSK physiotherapy</a:t>
            </a:r>
          </a:p>
          <a:p>
            <a:r>
              <a:rPr lang="en-GB" dirty="0">
                <a:cs typeface="Arial" panose="020B0604020202020204" pitchFamily="34" charset="0"/>
              </a:rPr>
              <a:t>Appreciate red flags v bladder and bowel dysfunction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33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Arial" panose="020B0604020202020204" pitchFamily="34" charset="0"/>
              </a:rPr>
              <a:t>prevalence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cap="none" dirty="0">
                <a:cs typeface="Arial" panose="020B0604020202020204" pitchFamily="34" charset="0"/>
              </a:rPr>
              <a:t>1 in 3 women leak urine during their lifetime</a:t>
            </a:r>
          </a:p>
          <a:p>
            <a:r>
              <a:rPr lang="en-GB" cap="none" dirty="0">
                <a:cs typeface="Arial" panose="020B0604020202020204" pitchFamily="34" charset="0"/>
              </a:rPr>
              <a:t>50% of women have a prolapse</a:t>
            </a:r>
          </a:p>
          <a:p>
            <a:r>
              <a:rPr lang="en-GB" cap="none" dirty="0">
                <a:cs typeface="Arial" panose="020B0604020202020204" pitchFamily="34" charset="0"/>
              </a:rPr>
              <a:t>30-40% of men and women have OAB</a:t>
            </a:r>
          </a:p>
          <a:p>
            <a:r>
              <a:rPr lang="en-GB" cap="none" dirty="0">
                <a:cs typeface="Arial" panose="020B0604020202020204" pitchFamily="34" charset="0"/>
              </a:rPr>
              <a:t>Up to 10% have anal incontinence</a:t>
            </a:r>
          </a:p>
          <a:p>
            <a:r>
              <a:rPr lang="en-GB" cap="none" dirty="0">
                <a:cs typeface="Arial" panose="020B0604020202020204" pitchFamily="34" charset="0"/>
              </a:rPr>
              <a:t>Pelvic pain as common as migraine/LBP in primary care</a:t>
            </a:r>
          </a:p>
        </p:txBody>
      </p:sp>
    </p:spTree>
    <p:extLst>
      <p:ext uri="{BB962C8B-B14F-4D97-AF65-F5344CB8AC3E}">
        <p14:creationId xmlns:p14="http://schemas.microsoft.com/office/powerpoint/2010/main" val="254977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treat?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Stress urinary incontinence</a:t>
            </a:r>
          </a:p>
          <a:p>
            <a:r>
              <a:rPr lang="en-GB" cap="none" dirty="0"/>
              <a:t>Overactive bladder (wet/dry)</a:t>
            </a:r>
          </a:p>
          <a:p>
            <a:r>
              <a:rPr lang="en-GB" cap="none" dirty="0"/>
              <a:t>Bladder pain syndrome</a:t>
            </a:r>
          </a:p>
          <a:p>
            <a:r>
              <a:rPr lang="en-GB" cap="none" dirty="0"/>
              <a:t>More women than men</a:t>
            </a:r>
          </a:p>
          <a:p>
            <a:r>
              <a:rPr lang="en-GB" cap="none" dirty="0"/>
              <a:t>Anal incontinence</a:t>
            </a:r>
          </a:p>
          <a:p>
            <a:r>
              <a:rPr lang="en-GB" cap="none" dirty="0"/>
              <a:t>Constipation</a:t>
            </a:r>
          </a:p>
          <a:p>
            <a:endParaRPr lang="en-GB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cap="none" dirty="0"/>
              <a:t>Pelvic organ prolapse</a:t>
            </a:r>
          </a:p>
          <a:p>
            <a:r>
              <a:rPr lang="en-GB" cap="none" dirty="0"/>
              <a:t>PRPGP (pregnancy related pelvic girdle pain)</a:t>
            </a:r>
          </a:p>
          <a:p>
            <a:r>
              <a:rPr lang="en-GB" cap="none" dirty="0"/>
              <a:t>Rectus diastasis</a:t>
            </a:r>
          </a:p>
          <a:p>
            <a:r>
              <a:rPr lang="en-GB" cap="none" dirty="0"/>
              <a:t>Persistent pelvic pain</a:t>
            </a:r>
          </a:p>
          <a:p>
            <a:r>
              <a:rPr lang="en-GB" cap="none" dirty="0"/>
              <a:t>Sexual dysfunction</a:t>
            </a:r>
          </a:p>
        </p:txBody>
      </p:sp>
    </p:spTree>
    <p:extLst>
      <p:ext uri="{BB962C8B-B14F-4D97-AF65-F5344CB8AC3E}">
        <p14:creationId xmlns:p14="http://schemas.microsoft.com/office/powerpoint/2010/main" val="270009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Stress urinary incontinence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cap="none" dirty="0"/>
              <a:t>Small leaks </a:t>
            </a:r>
          </a:p>
          <a:p>
            <a:r>
              <a:rPr lang="en-GB" cap="none" dirty="0"/>
              <a:t>Occur when bladder under stress </a:t>
            </a:r>
            <a:r>
              <a:rPr lang="en-GB" cap="none" dirty="0" err="1"/>
              <a:t>eg</a:t>
            </a:r>
            <a:r>
              <a:rPr lang="en-GB" cap="none" dirty="0"/>
              <a:t> cough</a:t>
            </a:r>
          </a:p>
          <a:p>
            <a:r>
              <a:rPr lang="en-GB" cap="none" dirty="0"/>
              <a:t>Primarily weak pelvic floor muscles (PFM)</a:t>
            </a:r>
          </a:p>
          <a:p>
            <a:r>
              <a:rPr lang="en-GB" cap="none" dirty="0"/>
              <a:t>Can be structural insufficiency of bladder neck</a:t>
            </a:r>
          </a:p>
          <a:p>
            <a:r>
              <a:rPr lang="en-GB" cap="none" dirty="0"/>
              <a:t>80% cure rate with physiotherapy</a:t>
            </a:r>
          </a:p>
          <a:p>
            <a:r>
              <a:rPr lang="en-GB" cap="none" dirty="0"/>
              <a:t>3 months specialist physio is NICE recommended first line treatment</a:t>
            </a:r>
          </a:p>
          <a:p>
            <a:r>
              <a:rPr lang="en-GB" cap="none" dirty="0"/>
              <a:t>TVT/Burch </a:t>
            </a:r>
            <a:r>
              <a:rPr lang="en-GB" cap="none" dirty="0" err="1"/>
              <a:t>colposuspension</a:t>
            </a:r>
            <a:r>
              <a:rPr lang="en-GB" cap="none" dirty="0"/>
              <a:t> next line treatment</a:t>
            </a:r>
          </a:p>
          <a:p>
            <a:r>
              <a:rPr lang="en-GB" cap="none" dirty="0"/>
              <a:t>Only medication is Duloxetine (</a:t>
            </a:r>
            <a:r>
              <a:rPr lang="en-GB" cap="none" dirty="0" err="1"/>
              <a:t>Yentreve</a:t>
            </a:r>
            <a:r>
              <a:rPr lang="en-GB" cap="none" dirty="0"/>
              <a:t>) - unpopular</a:t>
            </a:r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78460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Overactive bladder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89151"/>
          </a:xfrm>
        </p:spPr>
        <p:txBody>
          <a:bodyPr>
            <a:normAutofit fontScale="85000" lnSpcReduction="10000"/>
          </a:bodyPr>
          <a:lstStyle/>
          <a:p>
            <a:r>
              <a:rPr lang="en-GB" cap="none" dirty="0"/>
              <a:t>Can be primary – often genetic or learnt as child</a:t>
            </a:r>
          </a:p>
          <a:p>
            <a:r>
              <a:rPr lang="en-GB" cap="none" dirty="0"/>
              <a:t>Secondary – develop as consequence of another problem</a:t>
            </a:r>
          </a:p>
          <a:p>
            <a:r>
              <a:rPr lang="en-GB" cap="none" dirty="0"/>
              <a:t>Frequency, urgency, urge incontinence, </a:t>
            </a:r>
            <a:r>
              <a:rPr lang="en-GB" cap="none" dirty="0" err="1"/>
              <a:t>nocturia</a:t>
            </a:r>
            <a:r>
              <a:rPr lang="en-GB" cap="none" dirty="0"/>
              <a:t>, nocturnal enuresis</a:t>
            </a:r>
          </a:p>
          <a:p>
            <a:r>
              <a:rPr lang="en-GB" cap="none" dirty="0"/>
              <a:t>Voiding above 6-8 x day</a:t>
            </a:r>
          </a:p>
          <a:p>
            <a:r>
              <a:rPr lang="en-GB" cap="none" dirty="0"/>
              <a:t>Often small voids (less than 250-350ml)</a:t>
            </a:r>
          </a:p>
          <a:p>
            <a:r>
              <a:rPr lang="en-GB" cap="none" dirty="0"/>
              <a:t>Assess with bladder diary and </a:t>
            </a:r>
            <a:r>
              <a:rPr lang="en-GB" cap="none" dirty="0" err="1"/>
              <a:t>uro</a:t>
            </a:r>
            <a:r>
              <a:rPr lang="en-GB" cap="none" dirty="0"/>
              <a:t>-dynamics</a:t>
            </a:r>
          </a:p>
          <a:p>
            <a:r>
              <a:rPr lang="en-GB" cap="none" dirty="0"/>
              <a:t>Treatment with fluid advice and bladder retraining</a:t>
            </a:r>
          </a:p>
          <a:p>
            <a:r>
              <a:rPr lang="en-GB" cap="none" dirty="0"/>
              <a:t>Medications – anti-</a:t>
            </a:r>
            <a:r>
              <a:rPr lang="en-GB" cap="none" dirty="0" err="1"/>
              <a:t>muscarinics</a:t>
            </a:r>
            <a:r>
              <a:rPr lang="en-GB" cap="none" dirty="0"/>
              <a:t> </a:t>
            </a:r>
            <a:r>
              <a:rPr lang="en-GB" cap="none" dirty="0" err="1"/>
              <a:t>eg</a:t>
            </a:r>
            <a:r>
              <a:rPr lang="en-GB" cap="none" dirty="0"/>
              <a:t> </a:t>
            </a:r>
            <a:r>
              <a:rPr lang="en-GB" cap="none" dirty="0" err="1"/>
              <a:t>Vesicare</a:t>
            </a:r>
            <a:r>
              <a:rPr lang="en-GB" cap="none" dirty="0"/>
              <a:t>/ </a:t>
            </a:r>
            <a:r>
              <a:rPr lang="en-GB" cap="none" dirty="0">
                <a:latin typeface="Symbol" panose="05050102010706020507" pitchFamily="18" charset="2"/>
              </a:rPr>
              <a:t>b</a:t>
            </a:r>
            <a:r>
              <a:rPr lang="en-GB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cap="none" dirty="0">
                <a:latin typeface="Symbol" panose="05050102010706020507" pitchFamily="18" charset="2"/>
              </a:rPr>
              <a:t> </a:t>
            </a:r>
            <a:r>
              <a:rPr lang="en-GB" cap="none" dirty="0" err="1"/>
              <a:t>adreno</a:t>
            </a:r>
            <a:r>
              <a:rPr lang="en-GB" cap="none" dirty="0"/>
              <a:t>-receptor agonist - </a:t>
            </a:r>
            <a:r>
              <a:rPr lang="en-GB" cap="none" dirty="0" err="1"/>
              <a:t>Betmiga</a:t>
            </a:r>
            <a:endParaRPr lang="en-GB" cap="none" dirty="0"/>
          </a:p>
          <a:p>
            <a:r>
              <a:rPr lang="en-GB" cap="none" dirty="0"/>
              <a:t>Tertiary care – PTNS, Botox, SNS</a:t>
            </a:r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407163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Bladder pain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Previously called interstitial cystitis</a:t>
            </a:r>
          </a:p>
          <a:p>
            <a:r>
              <a:rPr lang="en-GB" dirty="0"/>
              <a:t>Inflammation or low grade infection</a:t>
            </a:r>
          </a:p>
          <a:p>
            <a:r>
              <a:rPr lang="en-GB" dirty="0"/>
              <a:t>Urine tests misleading</a:t>
            </a:r>
          </a:p>
          <a:p>
            <a:r>
              <a:rPr lang="en-GB" dirty="0"/>
              <a:t>Pain on storage, voiding, frequency, urgency and a myriad of symptoms</a:t>
            </a:r>
          </a:p>
          <a:p>
            <a:r>
              <a:rPr lang="en-GB" dirty="0"/>
              <a:t>Treat along lines of persistent pain</a:t>
            </a:r>
          </a:p>
          <a:p>
            <a:r>
              <a:rPr lang="en-GB" dirty="0"/>
              <a:t>May need long-term antibiotics, diet advice, fluid management, pelvic floor </a:t>
            </a:r>
            <a:r>
              <a:rPr lang="en-GB" dirty="0" err="1"/>
              <a:t>downtraining</a:t>
            </a:r>
            <a:r>
              <a:rPr lang="en-GB" dirty="0"/>
              <a:t>, trigger points</a:t>
            </a:r>
          </a:p>
          <a:p>
            <a:r>
              <a:rPr lang="en-GB" dirty="0"/>
              <a:t>Can treat lining of bladder – </a:t>
            </a:r>
            <a:r>
              <a:rPr lang="en-GB" dirty="0" err="1"/>
              <a:t>polyfilla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9704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 incontinence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Liquid/solid stools and gas</a:t>
            </a:r>
          </a:p>
          <a:p>
            <a:r>
              <a:rPr lang="en-GB" cap="none" dirty="0"/>
              <a:t>Pelvic floor muscle dysfunction plus internal/external anal sphincter trauma</a:t>
            </a:r>
          </a:p>
          <a:p>
            <a:r>
              <a:rPr lang="en-GB" cap="none" dirty="0"/>
              <a:t>Causes include childbirth (especially 3</a:t>
            </a:r>
            <a:r>
              <a:rPr lang="en-GB" cap="none" baseline="30000" dirty="0"/>
              <a:t>rd</a:t>
            </a:r>
            <a:r>
              <a:rPr lang="en-GB" cap="none" dirty="0"/>
              <a:t> and 4</a:t>
            </a:r>
            <a:r>
              <a:rPr lang="en-GB" cap="none" baseline="30000" dirty="0"/>
              <a:t>th</a:t>
            </a:r>
            <a:r>
              <a:rPr lang="en-GB" cap="none" dirty="0"/>
              <a:t> degree perineal tears) and chronic constipation</a:t>
            </a:r>
          </a:p>
          <a:p>
            <a:r>
              <a:rPr lang="en-GB" cap="none" dirty="0" err="1"/>
              <a:t>Ano</a:t>
            </a:r>
            <a:r>
              <a:rPr lang="en-GB" cap="none" dirty="0"/>
              <a:t>-rectal assessment and bowel diary</a:t>
            </a:r>
          </a:p>
          <a:p>
            <a:r>
              <a:rPr lang="en-GB" cap="none" dirty="0"/>
              <a:t>Bristol stool scale</a:t>
            </a:r>
          </a:p>
          <a:p>
            <a:r>
              <a:rPr lang="en-GB" cap="none" dirty="0"/>
              <a:t>Treat with bowel management, </a:t>
            </a:r>
            <a:r>
              <a:rPr lang="en-GB" cap="none" dirty="0" err="1"/>
              <a:t>immodium</a:t>
            </a:r>
            <a:r>
              <a:rPr lang="en-GB" cap="none" dirty="0"/>
              <a:t>, PFME, sphincter exercises</a:t>
            </a:r>
          </a:p>
          <a:p>
            <a:r>
              <a:rPr lang="en-GB" cap="none" dirty="0"/>
              <a:t>Advanced care includes biofeedback, surgery and SNs</a:t>
            </a:r>
          </a:p>
          <a:p>
            <a:endParaRPr lang="en-GB" cap="none" dirty="0"/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418459569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919</TotalTime>
  <Words>1156</Words>
  <Application>Microsoft Office PowerPoint</Application>
  <PresentationFormat>Widescreen</PresentationFormat>
  <Paragraphs>173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Symbol</vt:lpstr>
      <vt:lpstr>Tw Cen MT</vt:lpstr>
      <vt:lpstr>Droplet</vt:lpstr>
      <vt:lpstr>Pelvic health physiotherApy</vt:lpstr>
      <vt:lpstr>background</vt:lpstr>
      <vt:lpstr>objectives</vt:lpstr>
      <vt:lpstr>prevalence</vt:lpstr>
      <vt:lpstr>What do we treat?</vt:lpstr>
      <vt:lpstr>Stress urinary incontinence</vt:lpstr>
      <vt:lpstr>Overactive bladder</vt:lpstr>
      <vt:lpstr>Bladder pain syndrome</vt:lpstr>
      <vt:lpstr>Anal incontinence</vt:lpstr>
      <vt:lpstr>constipation</vt:lpstr>
      <vt:lpstr>Pelvic organ prolapse</vt:lpstr>
      <vt:lpstr>prpgp</vt:lpstr>
      <vt:lpstr>Rectus diastasis</vt:lpstr>
      <vt:lpstr>Persistent pelvic pain</vt:lpstr>
      <vt:lpstr>Pelvic floor assessment</vt:lpstr>
      <vt:lpstr>“Perfect” score for pelvic floor muscle function</vt:lpstr>
      <vt:lpstr>outcomes</vt:lpstr>
      <vt:lpstr>pfme</vt:lpstr>
      <vt:lpstr>gadgets</vt:lpstr>
      <vt:lpstr>Happy bladders</vt:lpstr>
      <vt:lpstr>Happy bowels</vt:lpstr>
      <vt:lpstr>Final thoughts….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Pelvic health physiotherpy</dc:title>
  <dc:creator>Myra Robson</dc:creator>
  <cp:lastModifiedBy>Myra Robson</cp:lastModifiedBy>
  <cp:revision>13</cp:revision>
  <dcterms:created xsi:type="dcterms:W3CDTF">2017-11-20T19:41:41Z</dcterms:created>
  <dcterms:modified xsi:type="dcterms:W3CDTF">2020-02-02T10:51:38Z</dcterms:modified>
</cp:coreProperties>
</file>